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Beautifully Presented Purpose Built First Floor Apartment Located In A Sought-After Avenues Area Of Exmouth With Bright And Spacious</a:t>
            </a:r>
            <a:r>
              <a:rPr lang="en-GB" sz="1400" b="1" kern="100" dirty="0">
                <a:solidFill>
                  <a:srgbClr val="0070C0"/>
                </a:solidFill>
                <a:latin typeface="Helvetica" panose="020B0604020202020204" pitchFamily="34" charset="0"/>
                <a:ea typeface="Aptos" panose="020B0004020202020204" pitchFamily="34" charset="0"/>
                <a:cs typeface="Helvetica" panose="020B0604020202020204" pitchFamily="34" charset="0"/>
              </a:rPr>
              <a:t> Much Improved</a:t>
            </a: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 Accommodation</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Spacious Lounge/Dining Room With Sun Balcony Off * Quality Refitted Kitchen With Range Of Built-in Appliances * Two Double Bedrooms * Stylish Bathroom Suite/</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Cloakroom/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Underfloor Heating </a:t>
            </a:r>
            <a:r>
              <a:rPr lang="en-GB" sz="1400" kern="100" dirty="0">
                <a:latin typeface="Helvetica" panose="020B0604020202020204" pitchFamily="34" charset="0"/>
                <a:ea typeface="Aptos" panose="020B0004020202020204" pitchFamily="34" charset="0"/>
                <a:cs typeface="Helvetica" panose="020B0604020202020204" pitchFamily="34" charset="0"/>
              </a:rPr>
              <a:t>In</a:t>
            </a:r>
            <a:r>
              <a:rPr lang="en-GB" sz="1400" kern="100" dirty="0">
                <a:effectLst/>
                <a:latin typeface="Helvetica" panose="020B0604020202020204" pitchFamily="34" charset="0"/>
                <a:ea typeface="Aptos" panose="020B0004020202020204" pitchFamily="34" charset="0"/>
                <a:cs typeface="Helvetica" panose="020B0604020202020204" pitchFamily="34" charset="0"/>
              </a:rPr>
              <a:t> Both The Kitchen And Bathroom * </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Double Glazed Windows * Beautiful Communal Gardens * Garage * Viewing Strongly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£269</a:t>
            </a:r>
            <a:r>
              <a:rPr lang="en-GB" sz="190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11 Heron Court, 5 Cranford Aven</a:t>
            </a:r>
            <a:r>
              <a:rPr lang="en-GB" sz="1800" dirty="0">
                <a:solidFill>
                  <a:srgbClr val="FFFFFF"/>
                </a:solidFill>
                <a:effectLst/>
                <a:latin typeface="HelveticaNeueLT-Medium"/>
                <a:ea typeface="Times New Roman" panose="02020603050405020304" pitchFamily="18" charset="0"/>
              </a:rPr>
              <a:t>ue, Exmouth, EX8 </a:t>
            </a:r>
            <a:r>
              <a:rPr lang="en-GB" dirty="0">
                <a:solidFill>
                  <a:srgbClr val="FFFFFF"/>
                </a:solidFill>
                <a:latin typeface="HelveticaNeueLT-Medium"/>
                <a:ea typeface="Times New Roman" panose="02020603050405020304" pitchFamily="18" charset="0"/>
              </a:rPr>
              <a:t>2HP</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7" y="2605188"/>
            <a:ext cx="6331372"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5"/>
          <a:srcRect/>
          <a:stretch/>
        </p:blipFill>
        <p:spPr bwMode="auto">
          <a:xfrm>
            <a:off x="656417" y="3113639"/>
            <a:ext cx="3100890" cy="21661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6"/>
          <a:srcRect/>
          <a:stretch/>
        </p:blipFill>
        <p:spPr bwMode="auto">
          <a:xfrm>
            <a:off x="2993229" y="7864010"/>
            <a:ext cx="1670280" cy="16201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9D9CC91-8F59-AA7E-51DD-2DC1754B47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819" y="586701"/>
            <a:ext cx="3100889" cy="2374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9A75F71-3EF1-8E19-DD23-B37343196E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810" y="599058"/>
            <a:ext cx="3171953" cy="23624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6F4A4B8B-B784-2064-5A99-CC1C64EB9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3409" y="3129376"/>
            <a:ext cx="3171953" cy="2150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EAD0D8E2-1396-27A7-1024-96BD2DEC51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911" y="5412065"/>
            <a:ext cx="310088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7EAF157A-7A92-2527-044B-4CDF4C8D8D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7810" y="5417781"/>
            <a:ext cx="3167552" cy="22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789759"/>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11 Heron Court, 5 Cranford Avenue, Exmouth, EX8 2HP</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   Communal entrance with staircase rising to first floor landing, private front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ENTRANCE PORCH: </a:t>
            </a:r>
            <a:r>
              <a:rPr lang="en-GB" sz="1400" dirty="0">
                <a:latin typeface="Helvetica" panose="020B0604020202020204" pitchFamily="34" charset="0"/>
                <a:cs typeface="Helvetica" panose="020B0604020202020204" pitchFamily="34" charset="0"/>
              </a:rPr>
              <a:t>  With coat rack, meter cupboard, electric consumer unit, inner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a:t>
            </a:r>
            <a:r>
              <a:rPr lang="en-GB" sz="1400" dirty="0">
                <a:latin typeface="Helvetica" panose="020B0604020202020204" pitchFamily="34" charset="0"/>
                <a:cs typeface="Helvetica" panose="020B0604020202020204" pitchFamily="34" charset="0"/>
              </a:rPr>
              <a:t>   Glazed panelled double doors to, built-in linen cupboard with light and slatted shelving: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  </a:t>
            </a:r>
            <a:r>
              <a:rPr lang="en-GB" sz="1400" dirty="0">
                <a:latin typeface="Helvetica" panose="020B0604020202020204" pitchFamily="34" charset="0"/>
                <a:cs typeface="Helvetica" panose="020B0604020202020204" pitchFamily="34" charset="0"/>
              </a:rPr>
              <a:t> 6.78m x 3.89m (22'3" x 12'9")  A bright spacious room with large uPVC double glazed windows taking full advantage of the outlook over the beautifully tended communal gardens, TV point, uPVC double glazed door to SUN BALCONY with artificial grass, glass balustrade.  Thermostat control for heating,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   </a:t>
            </a:r>
            <a:r>
              <a:rPr lang="en-GB" sz="1400" dirty="0">
                <a:latin typeface="Helvetica" panose="020B0604020202020204" pitchFamily="34" charset="0"/>
                <a:cs typeface="Helvetica" panose="020B0604020202020204" pitchFamily="34" charset="0"/>
              </a:rPr>
              <a:t>3.38m x 2.87m (11'1" x 9'5")   A stylish refitted kitchen comprising a range of patterned Minerva worktops with matching splashbacks with one and a half bowl single drainer sink unit with integrated drainer and mixer tap, cupboards, drawer units, integrated fridge/freezer and washer/dryer beneath worktops, integrated dishwasher; wall mounted cupboards and built-in induction hob with glass splashback and built-in oven below, uPVC double glazed windows to side and rear aspects, ceiling spotlighting, underfloor heating.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4.65m x 2.9m (15'3" x 9'6")   With built-in wardrobes and adjoining shelved wardrobe, thermostat control for heating, uPVC double glazed window to front aspect.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a:t>
            </a:r>
            <a:r>
              <a:rPr lang="en-GB" sz="1400" dirty="0">
                <a:latin typeface="Helvetica" panose="020B0604020202020204" pitchFamily="34" charset="0"/>
                <a:cs typeface="Helvetica" panose="020B0604020202020204" pitchFamily="34" charset="0"/>
              </a:rPr>
              <a:t> 4.65m x 2.72m (15'3" x 8'11")  Another good size double bedroom with built-in wardrobes, thermostat control for heating and uPVC double glazed window to front aspect.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 2.84m x 2.13m (9'4" x 7'0")  Stylishly fitted with splashback walls and tiled flooring, underfloor heating, bath with Mira shower unit over and shower splash screen, wash hand basin set in display surface with cupboards beneath with attractive plinth lighting, WC with concealed cistern and push button flush, chrome heated towel rail, Dimplex electric wall heater.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CLOAKROOM/WC: </a:t>
            </a:r>
            <a:r>
              <a:rPr lang="en-GB" sz="1400" dirty="0">
                <a:latin typeface="Helvetica" panose="020B0604020202020204" pitchFamily="34" charset="0"/>
                <a:cs typeface="Helvetica" panose="020B0604020202020204" pitchFamily="34" charset="0"/>
              </a:rPr>
              <a:t>  Stylishly refitted comprising wash hand basin set in display surface with matching splashback, cupboards beneath, mixer tap, wall mounted cupboards over, WC with concealed cistern and push button flush, extractor fan, wall mirror.</a:t>
            </a:r>
          </a:p>
          <a:p>
            <a:endParaRPr lang="en-GB" sz="1400" dirty="0">
              <a:latin typeface="Helvetica" panose="020B0604020202020204" pitchFamily="34"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856818"/>
          </a:xfrm>
          <a:prstGeom prst="rect">
            <a:avLst/>
          </a:prstGeom>
          <a:noFill/>
        </p:spPr>
        <p:txBody>
          <a:bodyPr wrap="square" rtlCol="0">
            <a:spAutoFit/>
          </a:bodyPr>
          <a:lstStyle/>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Located in a sought after location, the flat enjoys wonderful communal gardens which are mainly laid to lawn with colourful flower and shrub beds.  The property benefits from its own single garage in a block with an up and over door, communal drying and dustbin area and electric car charging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TENURE &amp; OUTGOINGS: </a:t>
            </a:r>
            <a:r>
              <a:rPr lang="en-GB" sz="1400" dirty="0">
                <a:latin typeface="Helvetica" panose="020B0604020202020204" pitchFamily="34" charset="0"/>
                <a:cs typeface="Helvetica" panose="020B0604020202020204" pitchFamily="34" charset="0"/>
              </a:rPr>
              <a:t>  The flat is leasehold and benefits with a share of the freehold.  Service Charge:  £145 per calendar month.</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000" b="1" kern="100" dirty="0">
                <a:effectLst/>
                <a:latin typeface="Helvetica" panose="020B0604020202020204" pitchFamily="34" charset="0"/>
                <a:ea typeface="Aptos" panose="020B0004020202020204" pitchFamily="34" charset="0"/>
                <a:cs typeface="Helvetica" panose="020B0604020202020204" pitchFamily="34" charset="0"/>
              </a:rPr>
              <a:t>Mortgage Assistance:   </a:t>
            </a:r>
            <a:r>
              <a:rPr lang="en-GB" sz="1000" kern="100" dirty="0">
                <a:effectLst/>
                <a:latin typeface="Helvetica" panose="020B0604020202020204" pitchFamily="34" charset="0"/>
                <a:ea typeface="Aptos" panose="020B00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4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41CA11CA-0BD9-CE94-AF04-28D79042818E}"/>
              </a:ext>
            </a:extLst>
          </p:cNvPr>
          <p:cNvPicPr>
            <a:picLocks noChangeAspect="1"/>
          </p:cNvPicPr>
          <p:nvPr/>
        </p:nvPicPr>
        <p:blipFill>
          <a:blip r:embed="rId2"/>
          <a:stretch>
            <a:fillRect/>
          </a:stretch>
        </p:blipFill>
        <p:spPr>
          <a:xfrm>
            <a:off x="9572493" y="3916908"/>
            <a:ext cx="3569143" cy="5199796"/>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871</Words>
  <Application>Microsoft Office PowerPoint</Application>
  <PresentationFormat>Custom</PresentationFormat>
  <Paragraphs>107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28</cp:revision>
  <cp:lastPrinted>2024-08-22T11:25:37Z</cp:lastPrinted>
  <dcterms:created xsi:type="dcterms:W3CDTF">2023-03-19T13:39:10Z</dcterms:created>
  <dcterms:modified xsi:type="dcterms:W3CDTF">2024-10-01T09:13:02Z</dcterms:modified>
</cp:coreProperties>
</file>